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Iran Nastaliq" charset="1" panose="02020505000000020003"/>
      <p:regular r:id="rId23"/>
    </p:embeddedFont>
    <p:embeddedFont>
      <p:font typeface="29LT Azer" charset="1" panose="00000500000000000000"/>
      <p:regular r:id="rId24"/>
    </p:embeddedFont>
    <p:embeddedFont>
      <p:font typeface="29LT Azer Medium" charset="1" panose="00000500000000000000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29LT Azer Bold" charset="1" panose="00000600000000000000"/>
      <p:regular r:id="rId28"/>
    </p:embeddedFont>
    <p:embeddedFont>
      <p:font typeface="29LT Adir Medium" charset="1" panose="00000606000000000000"/>
      <p:regular r:id="rId29"/>
    </p:embeddedFont>
    <p:embeddedFont>
      <p:font typeface="Droid Arabic Naskh Bold" charset="1" panose="020B0806030804020204"/>
      <p:regular r:id="rId30"/>
    </p:embeddedFont>
    <p:embeddedFont>
      <p:font typeface="Helvetica World" charset="1" panose="020B0500040000020004"/>
      <p:regular r:id="rId31"/>
    </p:embeddedFont>
    <p:embeddedFont>
      <p:font typeface="29LT Riwaya Informal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jpe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66012" y="1896318"/>
            <a:ext cx="10914916" cy="7025173"/>
            <a:chOff x="0" y="0"/>
            <a:chExt cx="5513070" cy="35483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2"/>
              <a:stretch>
                <a:fillRect l="-1099" t="0" r="-88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61530" y="3030295"/>
            <a:ext cx="9805530" cy="4226410"/>
            <a:chOff x="0" y="0"/>
            <a:chExt cx="13074040" cy="56352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3074040" cy="4408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870"/>
                </a:lnSpc>
              </a:pPr>
              <a:r>
                <a:rPr lang="en-US" sz="11000">
                  <a:solidFill>
                    <a:srgbClr val="445710"/>
                  </a:solidFill>
                  <a:latin typeface="Iran Nastaliq"/>
                  <a:ea typeface="Iran Nastaliq"/>
                  <a:cs typeface="Iran Nastaliq"/>
                  <a:sym typeface="Iran Nastaliq"/>
                </a:rPr>
                <a:t>Automated Greenhouse Monitoring System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576735" y="4749395"/>
              <a:ext cx="9920570" cy="885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52"/>
                </a:lnSpc>
              </a:pPr>
              <a:r>
                <a:rPr lang="en-US" sz="4193">
                  <a:solidFill>
                    <a:srgbClr val="445710"/>
                  </a:solidFill>
                  <a:latin typeface="29LT Azer"/>
                  <a:ea typeface="29LT Azer"/>
                  <a:cs typeface="29LT Azer"/>
                  <a:sym typeface="29LT Azer"/>
                </a:rPr>
                <a:t>Prepared by: Bits Wizards Team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348140" y="1709417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15350424" y="0"/>
                </a:moveTo>
                <a:lnTo>
                  <a:pt x="0" y="0"/>
                </a:lnTo>
                <a:lnTo>
                  <a:pt x="0" y="15350424"/>
                </a:lnTo>
                <a:lnTo>
                  <a:pt x="15350424" y="15350424"/>
                </a:lnTo>
                <a:lnTo>
                  <a:pt x="153504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04486" y="2580019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1064217" y="0"/>
                </a:moveTo>
                <a:lnTo>
                  <a:pt x="0" y="0"/>
                </a:lnTo>
                <a:lnTo>
                  <a:pt x="0" y="1064217"/>
                </a:lnTo>
                <a:lnTo>
                  <a:pt x="1064217" y="1064217"/>
                </a:lnTo>
                <a:lnTo>
                  <a:pt x="10642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204486" y="4365875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1064217" y="0"/>
                </a:moveTo>
                <a:lnTo>
                  <a:pt x="0" y="0"/>
                </a:lnTo>
                <a:lnTo>
                  <a:pt x="0" y="1064217"/>
                </a:lnTo>
                <a:lnTo>
                  <a:pt x="1064217" y="1064217"/>
                </a:lnTo>
                <a:lnTo>
                  <a:pt x="10642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204486" y="6461688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1064217" y="0"/>
                </a:moveTo>
                <a:lnTo>
                  <a:pt x="0" y="0"/>
                </a:lnTo>
                <a:lnTo>
                  <a:pt x="0" y="1064218"/>
                </a:lnTo>
                <a:lnTo>
                  <a:pt x="1064217" y="1064218"/>
                </a:lnTo>
                <a:lnTo>
                  <a:pt x="10642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523313" y="3963353"/>
            <a:ext cx="7324149" cy="118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0" indent="0" lvl="0">
              <a:lnSpc>
                <a:spcPts val="9787"/>
              </a:lnSpc>
            </a:pPr>
            <a:r>
              <a:rPr lang="en-US" sz="6525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Application Layer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68703" y="4556125"/>
            <a:ext cx="7324149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 marL="0" indent="0" lvl="0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Automatic Control: Regulates heating, irrigation, and lighting systems</a:t>
            </a:r>
            <a:r>
              <a:rPr lang="ar-EG" sz="3500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  <a:rtl val="true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4562" y="2541919"/>
            <a:ext cx="5854200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AGMS: Coordinates sensors, automatic control, display units, and communication systems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24562" y="6535306"/>
            <a:ext cx="58542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Display: Manages data visualization on LCD and Node-RED</a:t>
            </a:r>
            <a:r>
              <a:rPr lang="ar-EG" sz="3000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  <a:rtl val="true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4562" y="8049781"/>
            <a:ext cx="58542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 marL="0" indent="0" lvl="0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Sensors: Integration and management of various sensors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7204486" y="7859281"/>
            <a:ext cx="1120076" cy="1120076"/>
          </a:xfrm>
          <a:custGeom>
            <a:avLst/>
            <a:gdLst/>
            <a:ahLst/>
            <a:cxnLst/>
            <a:rect r="r" b="b" t="t" l="l"/>
            <a:pathLst>
              <a:path h="1120076" w="1120076">
                <a:moveTo>
                  <a:pt x="1120076" y="0"/>
                </a:moveTo>
                <a:lnTo>
                  <a:pt x="0" y="0"/>
                </a:lnTo>
                <a:lnTo>
                  <a:pt x="0" y="1120076"/>
                </a:lnTo>
                <a:lnTo>
                  <a:pt x="1120076" y="1120076"/>
                </a:lnTo>
                <a:lnTo>
                  <a:pt x="11200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613422" y="1709417"/>
            <a:ext cx="13085142" cy="13085142"/>
          </a:xfrm>
          <a:custGeom>
            <a:avLst/>
            <a:gdLst/>
            <a:ahLst/>
            <a:cxnLst/>
            <a:rect r="r" b="b" t="t" l="l"/>
            <a:pathLst>
              <a:path h="13085142" w="13085142">
                <a:moveTo>
                  <a:pt x="13085142" y="0"/>
                </a:moveTo>
                <a:lnTo>
                  <a:pt x="0" y="0"/>
                </a:lnTo>
                <a:lnTo>
                  <a:pt x="0" y="13085142"/>
                </a:lnTo>
                <a:lnTo>
                  <a:pt x="13085142" y="13085142"/>
                </a:lnTo>
                <a:lnTo>
                  <a:pt x="130851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04486" y="2580019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1064217" y="0"/>
                </a:moveTo>
                <a:lnTo>
                  <a:pt x="0" y="0"/>
                </a:lnTo>
                <a:lnTo>
                  <a:pt x="0" y="1064217"/>
                </a:lnTo>
                <a:lnTo>
                  <a:pt x="1064217" y="1064217"/>
                </a:lnTo>
                <a:lnTo>
                  <a:pt x="10642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4554" y="4458176"/>
            <a:ext cx="7324149" cy="118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87"/>
              </a:lnSpc>
            </a:pPr>
            <a:r>
              <a:rPr lang="en-US" sz="6525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Services Layer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24562" y="2522869"/>
            <a:ext cx="9298163" cy="236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I2C Communication Frame: Manages data transmission with checksum for data validation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24562" y="6233299"/>
            <a:ext cx="8698791" cy="236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</a:pPr>
            <a:r>
              <a:rPr lang="en-US" sz="4800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Node-RED Communication: Handles data transfer to Node-RED server, provides remote monitoring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7148627" y="6325756"/>
            <a:ext cx="1120076" cy="1120076"/>
          </a:xfrm>
          <a:custGeom>
            <a:avLst/>
            <a:gdLst/>
            <a:ahLst/>
            <a:cxnLst/>
            <a:rect r="r" b="b" t="t" l="l"/>
            <a:pathLst>
              <a:path h="1120076" w="1120076">
                <a:moveTo>
                  <a:pt x="1120076" y="0"/>
                </a:moveTo>
                <a:lnTo>
                  <a:pt x="0" y="0"/>
                </a:lnTo>
                <a:lnTo>
                  <a:pt x="0" y="1120076"/>
                </a:lnTo>
                <a:lnTo>
                  <a:pt x="1120076" y="1120076"/>
                </a:lnTo>
                <a:lnTo>
                  <a:pt x="11200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51110" y="583604"/>
            <a:ext cx="9508100" cy="9119792"/>
            <a:chOff x="0" y="0"/>
            <a:chExt cx="1661584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158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661584">
                  <a:moveTo>
                    <a:pt x="0" y="0"/>
                  </a:moveTo>
                  <a:lnTo>
                    <a:pt x="1661584" y="0"/>
                  </a:lnTo>
                  <a:lnTo>
                    <a:pt x="166158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899" r="0" b="-289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5640" y="3987800"/>
            <a:ext cx="7263246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5499">
                <a:solidFill>
                  <a:srgbClr val="364900"/>
                </a:solidFill>
                <a:latin typeface="29LT Adir Medium"/>
                <a:ea typeface="29LT Adir Medium"/>
                <a:cs typeface="29LT Adir Medium"/>
                <a:sym typeface="29LT Adir Medium"/>
              </a:rPr>
              <a:t>Project Schematic on Proteus</a:t>
            </a:r>
          </a:p>
          <a:p>
            <a:pPr algn="ctr" rtl="true">
              <a:lnSpc>
                <a:spcPts val="71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2809" y="2893446"/>
            <a:ext cx="6939085" cy="5960317"/>
            <a:chOff x="0" y="0"/>
            <a:chExt cx="5372576" cy="46147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2577" cy="4614767"/>
            </a:xfrm>
            <a:custGeom>
              <a:avLst/>
              <a:gdLst/>
              <a:ahLst/>
              <a:cxnLst/>
              <a:rect r="r" b="b" t="t" l="l"/>
              <a:pathLst>
                <a:path h="4614767" w="537257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158563" y="2702645"/>
            <a:ext cx="6939085" cy="5960317"/>
            <a:chOff x="0" y="0"/>
            <a:chExt cx="5372576" cy="4614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2577" cy="4614767"/>
            </a:xfrm>
            <a:custGeom>
              <a:avLst/>
              <a:gdLst/>
              <a:ahLst/>
              <a:cxnLst/>
              <a:rect r="r" b="b" t="t" l="l"/>
              <a:pathLst>
                <a:path h="4614767" w="537257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31181" y="3083171"/>
            <a:ext cx="6202341" cy="1623886"/>
          </a:xfrm>
          <a:custGeom>
            <a:avLst/>
            <a:gdLst/>
            <a:ahLst/>
            <a:cxnLst/>
            <a:rect r="r" b="b" t="t" l="l"/>
            <a:pathLst>
              <a:path h="1623886" w="6202341">
                <a:moveTo>
                  <a:pt x="0" y="0"/>
                </a:moveTo>
                <a:lnTo>
                  <a:pt x="6202341" y="0"/>
                </a:lnTo>
                <a:lnTo>
                  <a:pt x="6202341" y="1623886"/>
                </a:lnTo>
                <a:lnTo>
                  <a:pt x="0" y="1623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08521" y="2892370"/>
            <a:ext cx="6202341" cy="1623886"/>
          </a:xfrm>
          <a:custGeom>
            <a:avLst/>
            <a:gdLst/>
            <a:ahLst/>
            <a:cxnLst/>
            <a:rect r="r" b="b" t="t" l="l"/>
            <a:pathLst>
              <a:path h="1623886" w="6202341">
                <a:moveTo>
                  <a:pt x="0" y="0"/>
                </a:moveTo>
                <a:lnTo>
                  <a:pt x="6202341" y="0"/>
                </a:lnTo>
                <a:lnTo>
                  <a:pt x="6202341" y="1623886"/>
                </a:lnTo>
                <a:lnTo>
                  <a:pt x="0" y="1623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14295" y="3416803"/>
            <a:ext cx="2236113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9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Normal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76345" y="3118208"/>
            <a:ext cx="1503521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9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Error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1181" y="5089379"/>
            <a:ext cx="6939085" cy="489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Temperature    :18-&gt;26</a:t>
            </a:r>
          </a:p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Humidity          :40-&gt;70</a:t>
            </a:r>
          </a:p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Soil moisture   :30-&gt;60</a:t>
            </a:r>
          </a:p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Light intensity:45-&gt;75</a:t>
            </a:r>
          </a:p>
          <a:p>
            <a:pPr algn="l">
              <a:lnSpc>
                <a:spcPts val="6499"/>
              </a:lnSpc>
            </a:pPr>
          </a:p>
          <a:p>
            <a:pPr algn="l">
              <a:lnSpc>
                <a:spcPts val="64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573888" y="4695244"/>
            <a:ext cx="6939085" cy="489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Temperature    :&lt;10 or &gt;40</a:t>
            </a:r>
          </a:p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Humidity          :&lt;20 or &gt;80</a:t>
            </a:r>
          </a:p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Soil moisture   :&lt;10 or &gt;80</a:t>
            </a:r>
          </a:p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Light intensity:&lt;20 or &gt;90</a:t>
            </a:r>
          </a:p>
          <a:p>
            <a:pPr algn="l">
              <a:lnSpc>
                <a:spcPts val="6499"/>
              </a:lnSpc>
            </a:pPr>
          </a:p>
          <a:p>
            <a:pPr algn="l">
              <a:lnSpc>
                <a:spcPts val="64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231181" y="127145"/>
            <a:ext cx="14479681" cy="300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445710"/>
                </a:solidFill>
                <a:latin typeface="Droid Arabic Naskh Bold"/>
                <a:ea typeface="Droid Arabic Naskh Bold"/>
                <a:cs typeface="Droid Arabic Naskh Bold"/>
                <a:sym typeface="Droid Arabic Naskh Bold"/>
              </a:rPr>
              <a:t>Range of Normal and Error State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37937"/>
            <a:ext cx="16230600" cy="4757092"/>
          </a:xfrm>
          <a:custGeom>
            <a:avLst/>
            <a:gdLst/>
            <a:ahLst/>
            <a:cxnLst/>
            <a:rect r="r" b="b" t="t" l="l"/>
            <a:pathLst>
              <a:path h="4757092" w="16230600">
                <a:moveTo>
                  <a:pt x="0" y="0"/>
                </a:moveTo>
                <a:lnTo>
                  <a:pt x="16230600" y="0"/>
                </a:lnTo>
                <a:lnTo>
                  <a:pt x="16230600" y="4757092"/>
                </a:lnTo>
                <a:lnTo>
                  <a:pt x="0" y="475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15" r="0" b="-110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1598" y="374822"/>
            <a:ext cx="6044803" cy="206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>
                <a:solidFill>
                  <a:srgbClr val="364900"/>
                </a:solidFill>
                <a:latin typeface="29LT Azer"/>
                <a:ea typeface="29LT Azer"/>
                <a:cs typeface="29LT Azer"/>
                <a:sym typeface="29LT Azer"/>
              </a:rPr>
              <a:t>Node Red Dashboard</a:t>
            </a:r>
          </a:p>
          <a:p>
            <a:pPr algn="ctr" rtl="true">
              <a:lnSpc>
                <a:spcPts val="81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2553" y="870182"/>
            <a:ext cx="12582895" cy="9061083"/>
          </a:xfrm>
          <a:custGeom>
            <a:avLst/>
            <a:gdLst/>
            <a:ahLst/>
            <a:cxnLst/>
            <a:rect r="r" b="b" t="t" l="l"/>
            <a:pathLst>
              <a:path h="9061083" w="12582895">
                <a:moveTo>
                  <a:pt x="0" y="0"/>
                </a:moveTo>
                <a:lnTo>
                  <a:pt x="12582894" y="0"/>
                </a:lnTo>
                <a:lnTo>
                  <a:pt x="12582894" y="9061084"/>
                </a:lnTo>
                <a:lnTo>
                  <a:pt x="0" y="906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1598" y="-36195"/>
            <a:ext cx="6044803" cy="206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>
                <a:solidFill>
                  <a:srgbClr val="364900"/>
                </a:solidFill>
                <a:latin typeface="29LT Azer"/>
                <a:ea typeface="29LT Azer"/>
                <a:cs typeface="29LT Azer"/>
                <a:sym typeface="29LT Azer"/>
              </a:rPr>
              <a:t>Node Red Dashboard</a:t>
            </a:r>
          </a:p>
          <a:p>
            <a:pPr algn="ctr" rtl="true">
              <a:lnSpc>
                <a:spcPts val="81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2051" y="740694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4571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48421" y="83820"/>
            <a:ext cx="3549730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799"/>
              </a:lnSpc>
            </a:pPr>
            <a:r>
              <a:rPr lang="en-US" sz="5199">
                <a:solidFill>
                  <a:srgbClr val="44571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 Output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800281" y="63722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4571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89467" y="1507541"/>
            <a:ext cx="11453695" cy="8443134"/>
          </a:xfrm>
          <a:custGeom>
            <a:avLst/>
            <a:gdLst/>
            <a:ahLst/>
            <a:cxnLst/>
            <a:rect r="r" b="b" t="t" l="l"/>
            <a:pathLst>
              <a:path h="8443134" w="11453695">
                <a:moveTo>
                  <a:pt x="0" y="0"/>
                </a:moveTo>
                <a:lnTo>
                  <a:pt x="11453696" y="0"/>
                </a:lnTo>
                <a:lnTo>
                  <a:pt x="11453696" y="8443134"/>
                </a:lnTo>
                <a:lnTo>
                  <a:pt x="0" y="8443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748915">
            <a:off x="-825489" y="-553070"/>
            <a:ext cx="2895225" cy="2495157"/>
          </a:xfrm>
          <a:custGeom>
            <a:avLst/>
            <a:gdLst/>
            <a:ahLst/>
            <a:cxnLst/>
            <a:rect r="r" b="b" t="t" l="l"/>
            <a:pathLst>
              <a:path h="2495157" w="2895225">
                <a:moveTo>
                  <a:pt x="2895224" y="0"/>
                </a:moveTo>
                <a:lnTo>
                  <a:pt x="0" y="0"/>
                </a:lnTo>
                <a:lnTo>
                  <a:pt x="0" y="2495157"/>
                </a:lnTo>
                <a:lnTo>
                  <a:pt x="2895224" y="2495157"/>
                </a:lnTo>
                <a:lnTo>
                  <a:pt x="28952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3858" y="-1996974"/>
            <a:ext cx="13620284" cy="13620284"/>
          </a:xfrm>
          <a:custGeom>
            <a:avLst/>
            <a:gdLst/>
            <a:ahLst/>
            <a:cxnLst/>
            <a:rect r="r" b="b" t="t" l="l"/>
            <a:pathLst>
              <a:path h="13620284" w="13620284">
                <a:moveTo>
                  <a:pt x="0" y="0"/>
                </a:moveTo>
                <a:lnTo>
                  <a:pt x="13620284" y="0"/>
                </a:lnTo>
                <a:lnTo>
                  <a:pt x="13620284" y="13620284"/>
                </a:lnTo>
                <a:lnTo>
                  <a:pt x="0" y="13620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17442">
            <a:off x="-120582" y="2075771"/>
            <a:ext cx="2380000" cy="4936162"/>
          </a:xfrm>
          <a:custGeom>
            <a:avLst/>
            <a:gdLst/>
            <a:ahLst/>
            <a:cxnLst/>
            <a:rect r="r" b="b" t="t" l="l"/>
            <a:pathLst>
              <a:path h="4936162" w="2380000">
                <a:moveTo>
                  <a:pt x="0" y="0"/>
                </a:moveTo>
                <a:lnTo>
                  <a:pt x="2379999" y="0"/>
                </a:lnTo>
                <a:lnTo>
                  <a:pt x="2379999" y="4936162"/>
                </a:lnTo>
                <a:lnTo>
                  <a:pt x="0" y="4936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135818">
            <a:off x="16477957" y="3659792"/>
            <a:ext cx="2404829" cy="4987659"/>
          </a:xfrm>
          <a:custGeom>
            <a:avLst/>
            <a:gdLst/>
            <a:ahLst/>
            <a:cxnLst/>
            <a:rect r="r" b="b" t="t" l="l"/>
            <a:pathLst>
              <a:path h="4987659" w="2404829">
                <a:moveTo>
                  <a:pt x="2404829" y="0"/>
                </a:moveTo>
                <a:lnTo>
                  <a:pt x="0" y="0"/>
                </a:lnTo>
                <a:lnTo>
                  <a:pt x="0" y="4987659"/>
                </a:lnTo>
                <a:lnTo>
                  <a:pt x="2404829" y="4987659"/>
                </a:lnTo>
                <a:lnTo>
                  <a:pt x="24048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20387" y="3356964"/>
            <a:ext cx="10247227" cy="346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0"/>
              </a:lnSpc>
            </a:pPr>
            <a:r>
              <a:rPr lang="en-US" sz="11000">
                <a:solidFill>
                  <a:srgbClr val="364900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Thank</a:t>
            </a:r>
          </a:p>
          <a:p>
            <a:pPr algn="ctr">
              <a:lnSpc>
                <a:spcPts val="13750"/>
              </a:lnSpc>
            </a:pPr>
            <a:r>
              <a:rPr lang="en-US" sz="11000">
                <a:solidFill>
                  <a:srgbClr val="364900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You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-4207261" y="7452663"/>
            <a:ext cx="8414522" cy="28575"/>
          </a:xfrm>
          <a:prstGeom prst="line">
            <a:avLst/>
          </a:prstGeom>
          <a:ln cap="rnd" w="28575">
            <a:solidFill>
              <a:srgbClr val="44571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3606431" y="2369676"/>
            <a:ext cx="8414522" cy="28575"/>
          </a:xfrm>
          <a:prstGeom prst="line">
            <a:avLst/>
          </a:prstGeom>
          <a:ln cap="rnd" w="28575">
            <a:solidFill>
              <a:srgbClr val="44571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true" rot="5285550">
            <a:off x="1171627" y="8237207"/>
            <a:ext cx="1488728" cy="1407094"/>
          </a:xfrm>
          <a:custGeom>
            <a:avLst/>
            <a:gdLst/>
            <a:ahLst/>
            <a:cxnLst/>
            <a:rect r="r" b="b" t="t" l="l"/>
            <a:pathLst>
              <a:path h="1407094" w="1488728">
                <a:moveTo>
                  <a:pt x="0" y="1407095"/>
                </a:moveTo>
                <a:lnTo>
                  <a:pt x="1488729" y="1407095"/>
                </a:lnTo>
                <a:lnTo>
                  <a:pt x="1488729" y="0"/>
                </a:lnTo>
                <a:lnTo>
                  <a:pt x="0" y="0"/>
                </a:lnTo>
                <a:lnTo>
                  <a:pt x="0" y="140709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5317265" y="729432"/>
            <a:ext cx="1273754" cy="1203908"/>
          </a:xfrm>
          <a:custGeom>
            <a:avLst/>
            <a:gdLst/>
            <a:ahLst/>
            <a:cxnLst/>
            <a:rect r="r" b="b" t="t" l="l"/>
            <a:pathLst>
              <a:path h="1203908" w="1273754">
                <a:moveTo>
                  <a:pt x="0" y="0"/>
                </a:moveTo>
                <a:lnTo>
                  <a:pt x="1273754" y="0"/>
                </a:lnTo>
                <a:lnTo>
                  <a:pt x="1273754" y="1203908"/>
                </a:lnTo>
                <a:lnTo>
                  <a:pt x="0" y="1203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5838881" y="8222139"/>
            <a:ext cx="2840838" cy="2448286"/>
          </a:xfrm>
          <a:custGeom>
            <a:avLst/>
            <a:gdLst/>
            <a:ahLst/>
            <a:cxnLst/>
            <a:rect r="r" b="b" t="t" l="l"/>
            <a:pathLst>
              <a:path h="2448286" w="2840838">
                <a:moveTo>
                  <a:pt x="0" y="0"/>
                </a:moveTo>
                <a:lnTo>
                  <a:pt x="2840838" y="0"/>
                </a:lnTo>
                <a:lnTo>
                  <a:pt x="2840838" y="2448286"/>
                </a:lnTo>
                <a:lnTo>
                  <a:pt x="0" y="2448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3269" y="4552403"/>
            <a:ext cx="5246370" cy="5734597"/>
            <a:chOff x="0" y="0"/>
            <a:chExt cx="812800" cy="8884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88439"/>
            </a:xfrm>
            <a:custGeom>
              <a:avLst/>
              <a:gdLst/>
              <a:ahLst/>
              <a:cxnLst/>
              <a:rect r="r" b="b" t="t" l="l"/>
              <a:pathLst>
                <a:path h="888439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854499"/>
                  </a:lnTo>
                  <a:cubicBezTo>
                    <a:pt x="812800" y="863500"/>
                    <a:pt x="809224" y="872133"/>
                    <a:pt x="802859" y="878498"/>
                  </a:cubicBezTo>
                  <a:cubicBezTo>
                    <a:pt x="796494" y="884863"/>
                    <a:pt x="787861" y="888439"/>
                    <a:pt x="778860" y="888439"/>
                  </a:cubicBezTo>
                  <a:lnTo>
                    <a:pt x="33940" y="888439"/>
                  </a:lnTo>
                  <a:cubicBezTo>
                    <a:pt x="15196" y="888439"/>
                    <a:pt x="0" y="873243"/>
                    <a:pt x="0" y="854499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3901" t="-25104" r="-390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2981" y="3141609"/>
            <a:ext cx="3606946" cy="1182194"/>
            <a:chOff x="0" y="0"/>
            <a:chExt cx="949978" cy="311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9978" cy="311360"/>
            </a:xfrm>
            <a:custGeom>
              <a:avLst/>
              <a:gdLst/>
              <a:ahLst/>
              <a:cxnLst/>
              <a:rect r="r" b="b" t="t" l="l"/>
              <a:pathLst>
                <a:path h="311360" w="949978">
                  <a:moveTo>
                    <a:pt x="42928" y="0"/>
                  </a:moveTo>
                  <a:lnTo>
                    <a:pt x="907050" y="0"/>
                  </a:lnTo>
                  <a:cubicBezTo>
                    <a:pt x="930758" y="0"/>
                    <a:pt x="949978" y="19219"/>
                    <a:pt x="949978" y="42928"/>
                  </a:cubicBezTo>
                  <a:lnTo>
                    <a:pt x="949978" y="268432"/>
                  </a:lnTo>
                  <a:cubicBezTo>
                    <a:pt x="949978" y="279817"/>
                    <a:pt x="945455" y="290736"/>
                    <a:pt x="937404" y="298786"/>
                  </a:cubicBezTo>
                  <a:cubicBezTo>
                    <a:pt x="929354" y="306837"/>
                    <a:pt x="918435" y="311360"/>
                    <a:pt x="907050" y="311360"/>
                  </a:cubicBezTo>
                  <a:lnTo>
                    <a:pt x="42928" y="311360"/>
                  </a:lnTo>
                  <a:cubicBezTo>
                    <a:pt x="19219" y="311360"/>
                    <a:pt x="0" y="292140"/>
                    <a:pt x="0" y="268432"/>
                  </a:cubicBezTo>
                  <a:lnTo>
                    <a:pt x="0" y="42928"/>
                  </a:lnTo>
                  <a:cubicBezTo>
                    <a:pt x="0" y="19219"/>
                    <a:pt x="19219" y="0"/>
                    <a:pt x="42928" y="0"/>
                  </a:cubicBezTo>
                  <a:close/>
                </a:path>
              </a:pathLst>
            </a:custGeom>
            <a:solidFill>
              <a:srgbClr val="68864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949978" cy="38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20815" y="4552403"/>
            <a:ext cx="5246370" cy="6293911"/>
            <a:chOff x="0" y="0"/>
            <a:chExt cx="812800" cy="9750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975091"/>
            </a:xfrm>
            <a:custGeom>
              <a:avLst/>
              <a:gdLst/>
              <a:ahLst/>
              <a:cxnLst/>
              <a:rect r="r" b="b" t="t" l="l"/>
              <a:pathLst>
                <a:path h="975091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941151"/>
                  </a:lnTo>
                  <a:cubicBezTo>
                    <a:pt x="812800" y="959896"/>
                    <a:pt x="797604" y="975091"/>
                    <a:pt x="778860" y="975091"/>
                  </a:cubicBezTo>
                  <a:lnTo>
                    <a:pt x="33940" y="975091"/>
                  </a:lnTo>
                  <a:cubicBezTo>
                    <a:pt x="15196" y="975091"/>
                    <a:pt x="0" y="959896"/>
                    <a:pt x="0" y="941151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570" r="0" b="-557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340527" y="3141609"/>
            <a:ext cx="3606946" cy="1182194"/>
            <a:chOff x="0" y="0"/>
            <a:chExt cx="949978" cy="311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9978" cy="311360"/>
            </a:xfrm>
            <a:custGeom>
              <a:avLst/>
              <a:gdLst/>
              <a:ahLst/>
              <a:cxnLst/>
              <a:rect r="r" b="b" t="t" l="l"/>
              <a:pathLst>
                <a:path h="311360" w="949978">
                  <a:moveTo>
                    <a:pt x="42928" y="0"/>
                  </a:moveTo>
                  <a:lnTo>
                    <a:pt x="907050" y="0"/>
                  </a:lnTo>
                  <a:cubicBezTo>
                    <a:pt x="930758" y="0"/>
                    <a:pt x="949978" y="19219"/>
                    <a:pt x="949978" y="42928"/>
                  </a:cubicBezTo>
                  <a:lnTo>
                    <a:pt x="949978" y="268432"/>
                  </a:lnTo>
                  <a:cubicBezTo>
                    <a:pt x="949978" y="279817"/>
                    <a:pt x="945455" y="290736"/>
                    <a:pt x="937404" y="298786"/>
                  </a:cubicBezTo>
                  <a:cubicBezTo>
                    <a:pt x="929354" y="306837"/>
                    <a:pt x="918435" y="311360"/>
                    <a:pt x="907050" y="311360"/>
                  </a:cubicBezTo>
                  <a:lnTo>
                    <a:pt x="42928" y="311360"/>
                  </a:lnTo>
                  <a:cubicBezTo>
                    <a:pt x="19219" y="311360"/>
                    <a:pt x="0" y="292140"/>
                    <a:pt x="0" y="268432"/>
                  </a:cubicBezTo>
                  <a:lnTo>
                    <a:pt x="0" y="42928"/>
                  </a:lnTo>
                  <a:cubicBezTo>
                    <a:pt x="0" y="19219"/>
                    <a:pt x="19219" y="0"/>
                    <a:pt x="42928" y="0"/>
                  </a:cubicBezTo>
                  <a:close/>
                </a:path>
              </a:pathLst>
            </a:custGeom>
            <a:solidFill>
              <a:srgbClr val="68864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949978" cy="38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27595" y="4552403"/>
            <a:ext cx="5246370" cy="6293911"/>
            <a:chOff x="0" y="0"/>
            <a:chExt cx="812800" cy="9750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975091"/>
            </a:xfrm>
            <a:custGeom>
              <a:avLst/>
              <a:gdLst/>
              <a:ahLst/>
              <a:cxnLst/>
              <a:rect r="r" b="b" t="t" l="l"/>
              <a:pathLst>
                <a:path h="975091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941151"/>
                  </a:lnTo>
                  <a:cubicBezTo>
                    <a:pt x="812800" y="959896"/>
                    <a:pt x="797604" y="975091"/>
                    <a:pt x="778860" y="975091"/>
                  </a:cubicBezTo>
                  <a:lnTo>
                    <a:pt x="33940" y="975091"/>
                  </a:lnTo>
                  <a:cubicBezTo>
                    <a:pt x="15196" y="975091"/>
                    <a:pt x="0" y="959896"/>
                    <a:pt x="0" y="941151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-14150" t="-2929" r="-10637" b="-117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157835" y="3141609"/>
            <a:ext cx="3606946" cy="1182194"/>
            <a:chOff x="0" y="0"/>
            <a:chExt cx="949978" cy="3113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9978" cy="311360"/>
            </a:xfrm>
            <a:custGeom>
              <a:avLst/>
              <a:gdLst/>
              <a:ahLst/>
              <a:cxnLst/>
              <a:rect r="r" b="b" t="t" l="l"/>
              <a:pathLst>
                <a:path h="311360" w="949978">
                  <a:moveTo>
                    <a:pt x="42928" y="0"/>
                  </a:moveTo>
                  <a:lnTo>
                    <a:pt x="907050" y="0"/>
                  </a:lnTo>
                  <a:cubicBezTo>
                    <a:pt x="930758" y="0"/>
                    <a:pt x="949978" y="19219"/>
                    <a:pt x="949978" y="42928"/>
                  </a:cubicBezTo>
                  <a:lnTo>
                    <a:pt x="949978" y="268432"/>
                  </a:lnTo>
                  <a:cubicBezTo>
                    <a:pt x="949978" y="279817"/>
                    <a:pt x="945455" y="290736"/>
                    <a:pt x="937404" y="298786"/>
                  </a:cubicBezTo>
                  <a:cubicBezTo>
                    <a:pt x="929354" y="306837"/>
                    <a:pt x="918435" y="311360"/>
                    <a:pt x="907050" y="311360"/>
                  </a:cubicBezTo>
                  <a:lnTo>
                    <a:pt x="42928" y="311360"/>
                  </a:lnTo>
                  <a:cubicBezTo>
                    <a:pt x="19219" y="311360"/>
                    <a:pt x="0" y="292140"/>
                    <a:pt x="0" y="268432"/>
                  </a:cubicBezTo>
                  <a:lnTo>
                    <a:pt x="0" y="42928"/>
                  </a:lnTo>
                  <a:cubicBezTo>
                    <a:pt x="0" y="19219"/>
                    <a:pt x="19219" y="0"/>
                    <a:pt x="42928" y="0"/>
                  </a:cubicBezTo>
                  <a:close/>
                </a:path>
              </a:pathLst>
            </a:custGeom>
            <a:solidFill>
              <a:srgbClr val="68864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949978" cy="38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752731" y="-8752731"/>
            <a:ext cx="782539" cy="18288000"/>
            <a:chOff x="0" y="0"/>
            <a:chExt cx="206101" cy="48165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61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206101">
                  <a:moveTo>
                    <a:pt x="0" y="0"/>
                  </a:moveTo>
                  <a:lnTo>
                    <a:pt x="206101" y="0"/>
                  </a:lnTo>
                  <a:lnTo>
                    <a:pt x="2061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68864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06101" cy="4892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4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591751" y="1181100"/>
            <a:ext cx="710402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445710"/>
                </a:solidFill>
                <a:latin typeface="Iran Nastaliq"/>
                <a:ea typeface="Iran Nastaliq"/>
                <a:cs typeface="Iran Nastaliq"/>
                <a:sym typeface="Iran Nastaliq"/>
              </a:rPr>
              <a:t>Our Team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81569" y="3437431"/>
            <a:ext cx="26897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E9E0"/>
                </a:solidFill>
                <a:latin typeface="29LT Azer"/>
                <a:ea typeface="29LT Azer"/>
                <a:cs typeface="29LT Azer"/>
                <a:sym typeface="29LT Azer"/>
              </a:rPr>
              <a:t>Mostafa Edress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98877" y="3437431"/>
            <a:ext cx="26897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E9E0"/>
                </a:solidFill>
                <a:latin typeface="29LT Azer"/>
                <a:ea typeface="29LT Azer"/>
                <a:cs typeface="29LT Azer"/>
                <a:sym typeface="29LT Azer"/>
              </a:rPr>
              <a:t>Samar Ibrahim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16423" y="3437431"/>
            <a:ext cx="26897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E9E0"/>
                </a:solidFill>
                <a:latin typeface="29LT Azer"/>
                <a:ea typeface="29LT Azer"/>
                <a:cs typeface="29LT Azer"/>
                <a:sym typeface="29LT Azer"/>
              </a:rPr>
              <a:t>Fathy Anas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464" y="1781849"/>
            <a:ext cx="8302141" cy="7003643"/>
          </a:xfrm>
          <a:custGeom>
            <a:avLst/>
            <a:gdLst/>
            <a:ahLst/>
            <a:cxnLst/>
            <a:rect r="r" b="b" t="t" l="l"/>
            <a:pathLst>
              <a:path h="7003643" w="8302141">
                <a:moveTo>
                  <a:pt x="0" y="0"/>
                </a:moveTo>
                <a:lnTo>
                  <a:pt x="8302141" y="0"/>
                </a:lnTo>
                <a:lnTo>
                  <a:pt x="8302141" y="7003644"/>
                </a:lnTo>
                <a:lnTo>
                  <a:pt x="0" y="7003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109958" y="7045638"/>
            <a:ext cx="1720789" cy="172078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61907" r="0" b="-6031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19050"/>
                  </a:moveTo>
                  <a:cubicBezTo>
                    <a:pt x="4150360" y="19050"/>
                    <a:pt x="4480560" y="85090"/>
                    <a:pt x="4791710" y="217170"/>
                  </a:cubicBezTo>
                  <a:cubicBezTo>
                    <a:pt x="5091430" y="344170"/>
                    <a:pt x="5361940" y="525780"/>
                    <a:pt x="5593080" y="756920"/>
                  </a:cubicBezTo>
                  <a:cubicBezTo>
                    <a:pt x="5824220" y="988060"/>
                    <a:pt x="6005830" y="1258570"/>
                    <a:pt x="6132830" y="1558290"/>
                  </a:cubicBezTo>
                  <a:cubicBezTo>
                    <a:pt x="6263640" y="1869440"/>
                    <a:pt x="6330950" y="2199640"/>
                    <a:pt x="6330950" y="2540000"/>
                  </a:cubicBezTo>
                  <a:lnTo>
                    <a:pt x="6330950" y="3810000"/>
                  </a:lnTo>
                  <a:cubicBezTo>
                    <a:pt x="6330950" y="4150360"/>
                    <a:pt x="6264910" y="4480560"/>
                    <a:pt x="6132830" y="4791710"/>
                  </a:cubicBezTo>
                  <a:cubicBezTo>
                    <a:pt x="6005830" y="5091430"/>
                    <a:pt x="5824220" y="5361940"/>
                    <a:pt x="5593080" y="5593080"/>
                  </a:cubicBezTo>
                  <a:cubicBezTo>
                    <a:pt x="5361940" y="5824220"/>
                    <a:pt x="5091430" y="6005830"/>
                    <a:pt x="4791710" y="6132830"/>
                  </a:cubicBezTo>
                  <a:cubicBezTo>
                    <a:pt x="4480560" y="6263640"/>
                    <a:pt x="4150360" y="6330950"/>
                    <a:pt x="3810000" y="6330950"/>
                  </a:cubicBezTo>
                  <a:lnTo>
                    <a:pt x="2540000" y="6330950"/>
                  </a:lnTo>
                  <a:cubicBezTo>
                    <a:pt x="2199640" y="6330950"/>
                    <a:pt x="1869440" y="6264910"/>
                    <a:pt x="1558290" y="6132830"/>
                  </a:cubicBezTo>
                  <a:cubicBezTo>
                    <a:pt x="1258570" y="6005830"/>
                    <a:pt x="988060" y="5824220"/>
                    <a:pt x="756920" y="5593080"/>
                  </a:cubicBezTo>
                  <a:cubicBezTo>
                    <a:pt x="525780" y="5361940"/>
                    <a:pt x="344170" y="5091430"/>
                    <a:pt x="217170" y="4791710"/>
                  </a:cubicBezTo>
                  <a:cubicBezTo>
                    <a:pt x="85090" y="4480560"/>
                    <a:pt x="19050" y="4150360"/>
                    <a:pt x="19050" y="3810000"/>
                  </a:cubicBezTo>
                  <a:lnTo>
                    <a:pt x="19050" y="2540000"/>
                  </a:lnTo>
                  <a:cubicBezTo>
                    <a:pt x="19050" y="2199640"/>
                    <a:pt x="85090" y="1869440"/>
                    <a:pt x="217170" y="1558290"/>
                  </a:cubicBezTo>
                  <a:cubicBezTo>
                    <a:pt x="344170" y="1258570"/>
                    <a:pt x="525780" y="988060"/>
                    <a:pt x="756920" y="756920"/>
                  </a:cubicBezTo>
                  <a:cubicBezTo>
                    <a:pt x="988060" y="525780"/>
                    <a:pt x="1258570" y="344170"/>
                    <a:pt x="1558290" y="217170"/>
                  </a:cubicBezTo>
                  <a:cubicBezTo>
                    <a:pt x="1869440" y="85090"/>
                    <a:pt x="2199640" y="19050"/>
                    <a:pt x="2540000" y="19050"/>
                  </a:cubicBezTo>
                  <a:lnTo>
                    <a:pt x="3810000" y="19050"/>
                  </a:lnTo>
                  <a:moveTo>
                    <a:pt x="3810000" y="0"/>
                  </a:moveTo>
                  <a:lnTo>
                    <a:pt x="2540000" y="0"/>
                  </a:lnTo>
                  <a:cubicBezTo>
                    <a:pt x="1136650" y="0"/>
                    <a:pt x="0" y="1136650"/>
                    <a:pt x="0" y="2540000"/>
                  </a:cubicBezTo>
                  <a:lnTo>
                    <a:pt x="0" y="3810000"/>
                  </a:lnTo>
                  <a:cubicBezTo>
                    <a:pt x="0" y="5213350"/>
                    <a:pt x="1136650" y="6350000"/>
                    <a:pt x="2540000" y="6350000"/>
                  </a:cubicBezTo>
                  <a:lnTo>
                    <a:pt x="3810000" y="6350000"/>
                  </a:lnTo>
                  <a:cubicBezTo>
                    <a:pt x="5213350" y="6350000"/>
                    <a:pt x="6350000" y="5213350"/>
                    <a:pt x="6350000" y="3810000"/>
                  </a:cubicBezTo>
                  <a:lnTo>
                    <a:pt x="6350000" y="2540000"/>
                  </a:lnTo>
                  <a:cubicBezTo>
                    <a:pt x="6350000" y="1136650"/>
                    <a:pt x="5213350" y="0"/>
                    <a:pt x="3810000" y="0"/>
                  </a:cubicBezTo>
                  <a:lnTo>
                    <a:pt x="3810000" y="0"/>
                  </a:lnTo>
                  <a:close/>
                </a:path>
              </a:pathLst>
            </a:custGeom>
            <a:solidFill>
              <a:srgbClr val="3B273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522444" y="1028700"/>
            <a:ext cx="6199725" cy="5734455"/>
          </a:xfrm>
          <a:custGeom>
            <a:avLst/>
            <a:gdLst/>
            <a:ahLst/>
            <a:cxnLst/>
            <a:rect r="r" b="b" t="t" l="l"/>
            <a:pathLst>
              <a:path h="5734455" w="6199725">
                <a:moveTo>
                  <a:pt x="0" y="0"/>
                </a:moveTo>
                <a:lnTo>
                  <a:pt x="6199726" y="0"/>
                </a:lnTo>
                <a:lnTo>
                  <a:pt x="6199726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03402" y="6833835"/>
            <a:ext cx="4637809" cy="179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5"/>
              </a:lnSpc>
              <a:spcBef>
                <a:spcPct val="0"/>
              </a:spcBef>
            </a:pPr>
            <a:r>
              <a:rPr lang="en-US" sz="9500">
                <a:solidFill>
                  <a:srgbClr val="4B5D1A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Download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752731" y="-8752731"/>
            <a:ext cx="782539" cy="18288000"/>
            <a:chOff x="0" y="0"/>
            <a:chExt cx="206101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1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206101">
                  <a:moveTo>
                    <a:pt x="0" y="0"/>
                  </a:moveTo>
                  <a:lnTo>
                    <a:pt x="206101" y="0"/>
                  </a:lnTo>
                  <a:lnTo>
                    <a:pt x="2061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68864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06101" cy="4892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4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947290" y="6860683"/>
            <a:ext cx="6843109" cy="0"/>
          </a:xfrm>
          <a:prstGeom prst="line">
            <a:avLst/>
          </a:prstGeom>
          <a:ln cap="rnd" w="9525">
            <a:solidFill>
              <a:srgbClr val="688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0" y="3443891"/>
            <a:ext cx="18246628" cy="0"/>
          </a:xfrm>
          <a:prstGeom prst="line">
            <a:avLst/>
          </a:prstGeom>
          <a:ln cap="rnd" w="9525">
            <a:solidFill>
              <a:srgbClr val="688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5243715" y="7053476"/>
            <a:ext cx="7228694" cy="0"/>
          </a:xfrm>
          <a:prstGeom prst="line">
            <a:avLst/>
          </a:prstGeom>
          <a:ln cap="rnd" w="9525">
            <a:solidFill>
              <a:srgbClr val="688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0172548" y="6860683"/>
            <a:ext cx="6843109" cy="0"/>
          </a:xfrm>
          <a:prstGeom prst="line">
            <a:avLst/>
          </a:prstGeom>
          <a:ln cap="rnd" w="9525">
            <a:solidFill>
              <a:srgbClr val="688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730426" y="981075"/>
            <a:ext cx="1282714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</a:pPr>
            <a:r>
              <a:rPr lang="en-US" sz="9000">
                <a:solidFill>
                  <a:srgbClr val="445710"/>
                </a:solidFill>
                <a:latin typeface="Iran Nastaliq"/>
                <a:ea typeface="Iran Nastaliq"/>
                <a:cs typeface="Iran Nastaliq"/>
                <a:sym typeface="Iran Nastaliq"/>
              </a:rPr>
              <a:t>Table Of Content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26516" y="4809269"/>
            <a:ext cx="3373149" cy="2658318"/>
            <a:chOff x="0" y="0"/>
            <a:chExt cx="4497532" cy="35444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626777" y="0"/>
              <a:ext cx="1243978" cy="1810021"/>
            </a:xfrm>
            <a:custGeom>
              <a:avLst/>
              <a:gdLst/>
              <a:ahLst/>
              <a:cxnLst/>
              <a:rect r="r" b="b" t="t" l="l"/>
              <a:pathLst>
                <a:path h="1810021" w="1243978">
                  <a:moveTo>
                    <a:pt x="0" y="0"/>
                  </a:moveTo>
                  <a:lnTo>
                    <a:pt x="1243978" y="0"/>
                  </a:lnTo>
                  <a:lnTo>
                    <a:pt x="1243978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803591"/>
              <a:ext cx="449753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 strike="noStrike">
                  <a:solidFill>
                    <a:srgbClr val="445710"/>
                  </a:solidFill>
                  <a:latin typeface="29LT Azer"/>
                  <a:ea typeface="29LT Azer"/>
                  <a:cs typeface="29LT Azer"/>
                  <a:sym typeface="29LT Azer"/>
                </a:rPr>
                <a:t>Overview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926879" y="4714461"/>
            <a:ext cx="3373149" cy="2753126"/>
            <a:chOff x="0" y="0"/>
            <a:chExt cx="4497532" cy="36708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508303" y="0"/>
              <a:ext cx="1480926" cy="1810021"/>
            </a:xfrm>
            <a:custGeom>
              <a:avLst/>
              <a:gdLst/>
              <a:ahLst/>
              <a:cxnLst/>
              <a:rect r="r" b="b" t="t" l="l"/>
              <a:pathLst>
                <a:path h="1810021" w="1480926">
                  <a:moveTo>
                    <a:pt x="0" y="0"/>
                  </a:moveTo>
                  <a:lnTo>
                    <a:pt x="1480926" y="0"/>
                  </a:lnTo>
                  <a:lnTo>
                    <a:pt x="148092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930002"/>
              <a:ext cx="449753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445710"/>
                  </a:solidFill>
                  <a:latin typeface="29LT Azer"/>
                  <a:ea typeface="29LT Azer"/>
                  <a:cs typeface="29LT Azer"/>
                  <a:sym typeface="29LT Azer"/>
                </a:rPr>
                <a:t>System Architecture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39508" y="4714461"/>
            <a:ext cx="3373149" cy="2753126"/>
            <a:chOff x="0" y="0"/>
            <a:chExt cx="4497532" cy="367083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343756" y="0"/>
              <a:ext cx="1810021" cy="1717874"/>
            </a:xfrm>
            <a:custGeom>
              <a:avLst/>
              <a:gdLst/>
              <a:ahLst/>
              <a:cxnLst/>
              <a:rect r="r" b="b" t="t" l="l"/>
              <a:pathLst>
                <a:path h="1717874" w="1810021">
                  <a:moveTo>
                    <a:pt x="0" y="0"/>
                  </a:moveTo>
                  <a:lnTo>
                    <a:pt x="1810020" y="0"/>
                  </a:lnTo>
                  <a:lnTo>
                    <a:pt x="1810020" y="1717874"/>
                  </a:lnTo>
                  <a:lnTo>
                    <a:pt x="0" y="171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2930002"/>
              <a:ext cx="449753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445710"/>
                  </a:solidFill>
                  <a:latin typeface="29LT Azer"/>
                  <a:ea typeface="29LT Azer"/>
                  <a:cs typeface="29LT Azer"/>
                  <a:sym typeface="29LT Azer"/>
                </a:rPr>
                <a:t>Project Layers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16310" y="4809269"/>
            <a:ext cx="3373149" cy="2658318"/>
            <a:chOff x="0" y="0"/>
            <a:chExt cx="4497532" cy="35444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422738" y="0"/>
              <a:ext cx="1652055" cy="1810021"/>
            </a:xfrm>
            <a:custGeom>
              <a:avLst/>
              <a:gdLst/>
              <a:ahLst/>
              <a:cxnLst/>
              <a:rect r="r" b="b" t="t" l="l"/>
              <a:pathLst>
                <a:path h="1810021" w="1652055">
                  <a:moveTo>
                    <a:pt x="0" y="0"/>
                  </a:moveTo>
                  <a:lnTo>
                    <a:pt x="1652056" y="0"/>
                  </a:lnTo>
                  <a:lnTo>
                    <a:pt x="165205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2803591"/>
              <a:ext cx="449753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 strike="noStrike">
                  <a:solidFill>
                    <a:srgbClr val="445710"/>
                  </a:solidFill>
                  <a:latin typeface="29LT Azer"/>
                  <a:ea typeface="29LT Azer"/>
                  <a:cs typeface="29LT Azer"/>
                  <a:sym typeface="29LT Azer"/>
                </a:rPr>
                <a:t>Result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288000" y="-1256179"/>
            <a:ext cx="12523773" cy="1252377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19050"/>
                  </a:moveTo>
                  <a:cubicBezTo>
                    <a:pt x="4150360" y="19050"/>
                    <a:pt x="4480560" y="85090"/>
                    <a:pt x="4791710" y="217170"/>
                  </a:cubicBezTo>
                  <a:cubicBezTo>
                    <a:pt x="5091430" y="344170"/>
                    <a:pt x="5361940" y="525780"/>
                    <a:pt x="5593080" y="756920"/>
                  </a:cubicBezTo>
                  <a:cubicBezTo>
                    <a:pt x="5824220" y="988060"/>
                    <a:pt x="6005830" y="1258570"/>
                    <a:pt x="6132830" y="1558290"/>
                  </a:cubicBezTo>
                  <a:cubicBezTo>
                    <a:pt x="6263640" y="1869440"/>
                    <a:pt x="6330950" y="2199640"/>
                    <a:pt x="6330950" y="2540000"/>
                  </a:cubicBezTo>
                  <a:lnTo>
                    <a:pt x="6330950" y="3810000"/>
                  </a:lnTo>
                  <a:cubicBezTo>
                    <a:pt x="6330950" y="4150360"/>
                    <a:pt x="6264910" y="4480560"/>
                    <a:pt x="6132830" y="4791710"/>
                  </a:cubicBezTo>
                  <a:cubicBezTo>
                    <a:pt x="6005830" y="5091430"/>
                    <a:pt x="5824220" y="5361940"/>
                    <a:pt x="5593080" y="5593080"/>
                  </a:cubicBezTo>
                  <a:cubicBezTo>
                    <a:pt x="5361940" y="5824220"/>
                    <a:pt x="5091430" y="6005830"/>
                    <a:pt x="4791710" y="6132830"/>
                  </a:cubicBezTo>
                  <a:cubicBezTo>
                    <a:pt x="4480560" y="6263640"/>
                    <a:pt x="4150360" y="6330950"/>
                    <a:pt x="3810000" y="6330950"/>
                  </a:cubicBezTo>
                  <a:lnTo>
                    <a:pt x="2540000" y="6330950"/>
                  </a:lnTo>
                  <a:cubicBezTo>
                    <a:pt x="2199640" y="6330950"/>
                    <a:pt x="1869440" y="6264910"/>
                    <a:pt x="1558290" y="6132830"/>
                  </a:cubicBezTo>
                  <a:cubicBezTo>
                    <a:pt x="1258570" y="6005830"/>
                    <a:pt x="988060" y="5824220"/>
                    <a:pt x="756920" y="5593080"/>
                  </a:cubicBezTo>
                  <a:cubicBezTo>
                    <a:pt x="525780" y="5361940"/>
                    <a:pt x="344170" y="5091430"/>
                    <a:pt x="217170" y="4791710"/>
                  </a:cubicBezTo>
                  <a:cubicBezTo>
                    <a:pt x="85090" y="4480560"/>
                    <a:pt x="19050" y="4150360"/>
                    <a:pt x="19050" y="3810000"/>
                  </a:cubicBezTo>
                  <a:lnTo>
                    <a:pt x="19050" y="2540000"/>
                  </a:lnTo>
                  <a:cubicBezTo>
                    <a:pt x="19050" y="2199640"/>
                    <a:pt x="85090" y="1869440"/>
                    <a:pt x="217170" y="1558290"/>
                  </a:cubicBezTo>
                  <a:cubicBezTo>
                    <a:pt x="344170" y="1258570"/>
                    <a:pt x="525780" y="988060"/>
                    <a:pt x="756920" y="756920"/>
                  </a:cubicBezTo>
                  <a:cubicBezTo>
                    <a:pt x="988060" y="525780"/>
                    <a:pt x="1258570" y="344170"/>
                    <a:pt x="1558290" y="217170"/>
                  </a:cubicBezTo>
                  <a:cubicBezTo>
                    <a:pt x="1869440" y="85090"/>
                    <a:pt x="2199640" y="19050"/>
                    <a:pt x="2540000" y="19050"/>
                  </a:cubicBezTo>
                  <a:lnTo>
                    <a:pt x="3810000" y="19050"/>
                  </a:lnTo>
                  <a:moveTo>
                    <a:pt x="3810000" y="0"/>
                  </a:moveTo>
                  <a:lnTo>
                    <a:pt x="2540000" y="0"/>
                  </a:lnTo>
                  <a:cubicBezTo>
                    <a:pt x="1136650" y="0"/>
                    <a:pt x="0" y="1136650"/>
                    <a:pt x="0" y="2540000"/>
                  </a:cubicBezTo>
                  <a:lnTo>
                    <a:pt x="0" y="3810000"/>
                  </a:lnTo>
                  <a:cubicBezTo>
                    <a:pt x="0" y="5213350"/>
                    <a:pt x="1136650" y="6350000"/>
                    <a:pt x="2540000" y="6350000"/>
                  </a:cubicBezTo>
                  <a:lnTo>
                    <a:pt x="3810000" y="6350000"/>
                  </a:lnTo>
                  <a:cubicBezTo>
                    <a:pt x="5213350" y="6350000"/>
                    <a:pt x="6350000" y="5213350"/>
                    <a:pt x="6350000" y="3810000"/>
                  </a:cubicBezTo>
                  <a:lnTo>
                    <a:pt x="6350000" y="2540000"/>
                  </a:lnTo>
                  <a:cubicBezTo>
                    <a:pt x="6350000" y="1136650"/>
                    <a:pt x="5213350" y="0"/>
                    <a:pt x="3810000" y="0"/>
                  </a:cubicBezTo>
                  <a:lnTo>
                    <a:pt x="3810000" y="0"/>
                  </a:lnTo>
                  <a:close/>
                </a:path>
              </a:pathLst>
            </a:custGeom>
            <a:solidFill>
              <a:srgbClr val="3B273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18183" y="1028700"/>
            <a:ext cx="8969369" cy="8350483"/>
            <a:chOff x="0" y="0"/>
            <a:chExt cx="6350000" cy="59118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0" t="-5701" r="0" b="-168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4123782"/>
            <a:ext cx="8115300" cy="403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9"/>
              </a:lnSpc>
            </a:pPr>
            <a:r>
              <a:rPr lang="en-US" sz="3099" strike="noStrike">
                <a:solidFill>
                  <a:srgbClr val="000000"/>
                </a:solidFill>
                <a:latin typeface="29LT Azer"/>
                <a:ea typeface="29LT Azer"/>
                <a:cs typeface="29LT Azer"/>
                <a:sym typeface="29LT Azer"/>
              </a:rPr>
              <a:t>Maintaining optimal greenhouse conditions is essential for healthy plant growth and maximizing yield. Manual monitoring and adjusting of temperature, humidity, light, and soil moisture can be labor-intensive and error-prone, leading to inconsistent growing conditions. To ensure reliable and efficient greenhouse management, an automated solution is needed to optimize the monitoring and control of these environmental factors.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74772"/>
            <a:ext cx="8115300" cy="141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87"/>
              </a:lnSpc>
            </a:pPr>
            <a:r>
              <a:rPr lang="en-US" sz="9624" strike="noStrike">
                <a:solidFill>
                  <a:srgbClr val="445710"/>
                </a:solidFill>
                <a:latin typeface="Iran Nastaliq"/>
                <a:ea typeface="Iran Nastaliq"/>
                <a:cs typeface="Iran Nastaliq"/>
                <a:sym typeface="Iran Nastaliq"/>
              </a:rPr>
              <a:t>Project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0699" y="2202209"/>
            <a:ext cx="8022194" cy="11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sz="8500">
                <a:solidFill>
                  <a:srgbClr val="445710"/>
                </a:solidFill>
                <a:latin typeface="Montserrat"/>
                <a:ea typeface="Montserrat"/>
                <a:cs typeface="Montserrat"/>
                <a:sym typeface="Montserrat"/>
              </a:rPr>
              <a:t>Project goals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10699" y="4728816"/>
            <a:ext cx="13866603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 develop an Automated Greenhouse Monitoring System that ensures optimal growing conditions for plants by automating the monitoring and control of environmental factors such as temperature, humidity, light, and soil moisture.</a:t>
            </a:r>
          </a:p>
        </p:txBody>
      </p:sp>
      <p:sp>
        <p:nvSpPr>
          <p:cNvPr name="AutoShape 4" id="4"/>
          <p:cNvSpPr/>
          <p:nvPr/>
        </p:nvSpPr>
        <p:spPr>
          <a:xfrm>
            <a:off x="2210699" y="4069111"/>
            <a:ext cx="13844095" cy="0"/>
          </a:xfrm>
          <a:prstGeom prst="line">
            <a:avLst/>
          </a:prstGeom>
          <a:ln cap="flat" w="38100">
            <a:solidFill>
              <a:srgbClr val="44571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5D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711" y="3842569"/>
            <a:ext cx="3388048" cy="4359851"/>
            <a:chOff x="0" y="0"/>
            <a:chExt cx="3133810" cy="40326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EDE9E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79884" y="3867575"/>
            <a:ext cx="3388048" cy="4359851"/>
            <a:chOff x="0" y="0"/>
            <a:chExt cx="3133810" cy="40326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EDE9E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57476" y="3842569"/>
            <a:ext cx="3388048" cy="4359851"/>
            <a:chOff x="0" y="0"/>
            <a:chExt cx="3133810" cy="40326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EDE9E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76149" y="3842569"/>
            <a:ext cx="3388048" cy="4359851"/>
            <a:chOff x="0" y="0"/>
            <a:chExt cx="3133810" cy="40326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EDE9E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749947" y="3867575"/>
            <a:ext cx="3388048" cy="4359851"/>
            <a:chOff x="0" y="0"/>
            <a:chExt cx="3133810" cy="40326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EDE9E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17538" y="4845336"/>
            <a:ext cx="711162" cy="711162"/>
          </a:xfrm>
          <a:custGeom>
            <a:avLst/>
            <a:gdLst/>
            <a:ahLst/>
            <a:cxnLst/>
            <a:rect r="r" b="b" t="t" l="l"/>
            <a:pathLst>
              <a:path h="711162" w="711162">
                <a:moveTo>
                  <a:pt x="0" y="0"/>
                </a:moveTo>
                <a:lnTo>
                  <a:pt x="711162" y="0"/>
                </a:lnTo>
                <a:lnTo>
                  <a:pt x="711162" y="711161"/>
                </a:lnTo>
                <a:lnTo>
                  <a:pt x="0" y="71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7538" y="5685522"/>
            <a:ext cx="674816" cy="559782"/>
          </a:xfrm>
          <a:custGeom>
            <a:avLst/>
            <a:gdLst/>
            <a:ahLst/>
            <a:cxnLst/>
            <a:rect r="r" b="b" t="t" l="l"/>
            <a:pathLst>
              <a:path h="559782" w="674816">
                <a:moveTo>
                  <a:pt x="0" y="0"/>
                </a:moveTo>
                <a:lnTo>
                  <a:pt x="674816" y="0"/>
                </a:lnTo>
                <a:lnTo>
                  <a:pt x="674816" y="559781"/>
                </a:lnTo>
                <a:lnTo>
                  <a:pt x="0" y="559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641" t="0" r="-226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7538" y="6512003"/>
            <a:ext cx="533589" cy="490247"/>
          </a:xfrm>
          <a:custGeom>
            <a:avLst/>
            <a:gdLst/>
            <a:ahLst/>
            <a:cxnLst/>
            <a:rect r="r" b="b" t="t" l="l"/>
            <a:pathLst>
              <a:path h="490247" w="533589">
                <a:moveTo>
                  <a:pt x="0" y="0"/>
                </a:moveTo>
                <a:lnTo>
                  <a:pt x="533589" y="0"/>
                </a:lnTo>
                <a:lnTo>
                  <a:pt x="533589" y="490248"/>
                </a:lnTo>
                <a:lnTo>
                  <a:pt x="0" y="490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20" r="0" b="-442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92822" y="4631882"/>
            <a:ext cx="426908" cy="426908"/>
          </a:xfrm>
          <a:custGeom>
            <a:avLst/>
            <a:gdLst/>
            <a:ahLst/>
            <a:cxnLst/>
            <a:rect r="r" b="b" t="t" l="l"/>
            <a:pathLst>
              <a:path h="426908" w="426908">
                <a:moveTo>
                  <a:pt x="0" y="0"/>
                </a:moveTo>
                <a:lnTo>
                  <a:pt x="426908" y="0"/>
                </a:lnTo>
                <a:lnTo>
                  <a:pt x="426908" y="426908"/>
                </a:lnTo>
                <a:lnTo>
                  <a:pt x="0" y="426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892822" y="5385265"/>
            <a:ext cx="342465" cy="342465"/>
          </a:xfrm>
          <a:custGeom>
            <a:avLst/>
            <a:gdLst/>
            <a:ahLst/>
            <a:cxnLst/>
            <a:rect r="r" b="b" t="t" l="l"/>
            <a:pathLst>
              <a:path h="342465" w="342465">
                <a:moveTo>
                  <a:pt x="0" y="0"/>
                </a:moveTo>
                <a:lnTo>
                  <a:pt x="342466" y="0"/>
                </a:lnTo>
                <a:lnTo>
                  <a:pt x="342466" y="342465"/>
                </a:lnTo>
                <a:lnTo>
                  <a:pt x="0" y="342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750554" y="6927718"/>
            <a:ext cx="2719623" cy="972723"/>
          </a:xfrm>
          <a:custGeom>
            <a:avLst/>
            <a:gdLst/>
            <a:ahLst/>
            <a:cxnLst/>
            <a:rect r="r" b="b" t="t" l="l"/>
            <a:pathLst>
              <a:path h="972723" w="2719623">
                <a:moveTo>
                  <a:pt x="0" y="0"/>
                </a:moveTo>
                <a:lnTo>
                  <a:pt x="2719624" y="0"/>
                </a:lnTo>
                <a:lnTo>
                  <a:pt x="2719624" y="972723"/>
                </a:lnTo>
                <a:lnTo>
                  <a:pt x="0" y="9727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714651" y="5016468"/>
            <a:ext cx="2466148" cy="1321203"/>
          </a:xfrm>
          <a:custGeom>
            <a:avLst/>
            <a:gdLst/>
            <a:ahLst/>
            <a:cxnLst/>
            <a:rect r="r" b="b" t="t" l="l"/>
            <a:pathLst>
              <a:path h="1321203" w="2466148">
                <a:moveTo>
                  <a:pt x="0" y="0"/>
                </a:moveTo>
                <a:lnTo>
                  <a:pt x="2466148" y="0"/>
                </a:lnTo>
                <a:lnTo>
                  <a:pt x="2466148" y="1321203"/>
                </a:lnTo>
                <a:lnTo>
                  <a:pt x="0" y="1321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3227" r="0" b="-2322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18919" y="4117308"/>
            <a:ext cx="265763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A75E48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Sensor Module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2421" y="3906488"/>
            <a:ext cx="3022221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A75E48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Microcontroller Units (MCUs)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12545" y="3906488"/>
            <a:ext cx="265763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A75E48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Display Unit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41357" y="3906488"/>
            <a:ext cx="265763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A75E48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Control Unit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94248" y="737419"/>
            <a:ext cx="14094227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840"/>
              </a:lnSpc>
              <a:spcBef>
                <a:spcPct val="0"/>
              </a:spcBef>
            </a:pPr>
            <a:r>
              <a:rPr lang="en-US" sz="13200">
                <a:solidFill>
                  <a:srgbClr val="EDE9E0"/>
                </a:solidFill>
                <a:latin typeface="Iran Nastaliq"/>
                <a:ea typeface="Iran Nastaliq"/>
                <a:cs typeface="Iran Nastaliq"/>
                <a:sym typeface="Iran Nastaliq"/>
              </a:rPr>
              <a:t>System Architecture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64055" y="4028215"/>
            <a:ext cx="3022221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A75E48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Alert System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0056" y="5001209"/>
            <a:ext cx="2130504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Soil Moisture Sensor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8617" y="5822787"/>
            <a:ext cx="2293382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Light Intensity Sensor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6557420"/>
            <a:ext cx="406414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DHT11 Sensor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02421" y="4661569"/>
            <a:ext cx="2945454" cy="343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  <a:spcBef>
                <a:spcPct val="0"/>
              </a:spcBef>
            </a:pPr>
            <a:r>
              <a:rPr lang="en-US" sz="2342">
                <a:solidFill>
                  <a:srgbClr val="383635"/>
                </a:solidFill>
                <a:latin typeface="29LT Azer"/>
                <a:ea typeface="29LT Azer"/>
                <a:cs typeface="29LT Azer"/>
                <a:sym typeface="29LT Azer"/>
              </a:rPr>
              <a:t>Master MCU:</a:t>
            </a:r>
          </a:p>
          <a:p>
            <a:pPr algn="l">
              <a:lnSpc>
                <a:spcPts val="3045"/>
              </a:lnSpc>
              <a:spcBef>
                <a:spcPct val="0"/>
              </a:spcBef>
            </a:pPr>
            <a:r>
              <a:rPr lang="en-US" sz="2342">
                <a:solidFill>
                  <a:srgbClr val="68864A"/>
                </a:solidFill>
                <a:latin typeface="29LT Azer"/>
                <a:ea typeface="29LT Azer"/>
                <a:cs typeface="29LT Azer"/>
                <a:sym typeface="29LT Azer"/>
              </a:rPr>
              <a:t>Reads sensor data.</a:t>
            </a:r>
          </a:p>
          <a:p>
            <a:pPr algn="l">
              <a:lnSpc>
                <a:spcPts val="3045"/>
              </a:lnSpc>
              <a:spcBef>
                <a:spcPct val="0"/>
              </a:spcBef>
            </a:pPr>
            <a:r>
              <a:rPr lang="en-US" sz="2342">
                <a:solidFill>
                  <a:srgbClr val="68864A"/>
                </a:solidFill>
                <a:latin typeface="29LT Azer"/>
                <a:ea typeface="29LT Azer"/>
                <a:cs typeface="29LT Azer"/>
                <a:sym typeface="29LT Azer"/>
              </a:rPr>
              <a:t>Controls fan, heater, pump, and LED.</a:t>
            </a:r>
          </a:p>
          <a:p>
            <a:pPr algn="l">
              <a:lnSpc>
                <a:spcPts val="3045"/>
              </a:lnSpc>
              <a:spcBef>
                <a:spcPct val="0"/>
              </a:spcBef>
            </a:pPr>
            <a:r>
              <a:rPr lang="en-US" sz="2342">
                <a:solidFill>
                  <a:srgbClr val="383635"/>
                </a:solidFill>
                <a:latin typeface="29LT Azer"/>
                <a:ea typeface="29LT Azer"/>
                <a:cs typeface="29LT Azer"/>
                <a:sym typeface="29LT Azer"/>
              </a:rPr>
              <a:t>Slave MCU:</a:t>
            </a:r>
          </a:p>
          <a:p>
            <a:pPr algn="l">
              <a:lnSpc>
                <a:spcPts val="3045"/>
              </a:lnSpc>
              <a:spcBef>
                <a:spcPct val="0"/>
              </a:spcBef>
            </a:pPr>
            <a:r>
              <a:rPr lang="en-US" sz="2342">
                <a:solidFill>
                  <a:srgbClr val="68864A"/>
                </a:solidFill>
                <a:latin typeface="29LT Azer"/>
                <a:ea typeface="29LT Azer"/>
                <a:cs typeface="29LT Azer"/>
                <a:sym typeface="29LT Azer"/>
              </a:rPr>
              <a:t>Displays data on a 20x4 LCD.</a:t>
            </a:r>
          </a:p>
          <a:p>
            <a:pPr algn="l">
              <a:lnSpc>
                <a:spcPts val="3045"/>
              </a:lnSpc>
              <a:spcBef>
                <a:spcPct val="0"/>
              </a:spcBef>
            </a:pPr>
            <a:r>
              <a:rPr lang="en-US" sz="2342">
                <a:solidFill>
                  <a:srgbClr val="68864A"/>
                </a:solidFill>
                <a:latin typeface="29LT Azer"/>
                <a:ea typeface="29LT Azer"/>
                <a:cs typeface="29LT Azer"/>
                <a:sym typeface="29LT Azer"/>
              </a:rPr>
              <a:t>Send data to Node red Server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50554" y="6455635"/>
            <a:ext cx="2249270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44571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Node Red Server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58753" y="4947364"/>
            <a:ext cx="3022840" cy="256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383635"/>
                </a:solidFill>
                <a:latin typeface="29LT Azer"/>
                <a:ea typeface="29LT Azer"/>
                <a:cs typeface="29LT Azer"/>
                <a:sym typeface="29LT Azer"/>
              </a:rPr>
              <a:t>Fans and Heaters:</a:t>
            </a:r>
            <a:r>
              <a:rPr lang="en-US" sz="2600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 </a:t>
            </a:r>
            <a:r>
              <a:rPr lang="en-US" sz="2600">
                <a:solidFill>
                  <a:srgbClr val="68864A"/>
                </a:solidFill>
                <a:latin typeface="29LT Azer"/>
                <a:ea typeface="29LT Azer"/>
                <a:cs typeface="29LT Azer"/>
                <a:sym typeface="29LT Azer"/>
              </a:rPr>
              <a:t>Manage temperature.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383635"/>
                </a:solidFill>
                <a:latin typeface="29LT Azer"/>
                <a:ea typeface="29LT Azer"/>
                <a:cs typeface="29LT Azer"/>
                <a:sym typeface="29LT Azer"/>
              </a:rPr>
              <a:t>Irrigation System:</a:t>
            </a:r>
            <a:r>
              <a:rPr lang="en-US" sz="2600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 </a:t>
            </a:r>
            <a:r>
              <a:rPr lang="en-US" sz="2600">
                <a:solidFill>
                  <a:srgbClr val="68864A"/>
                </a:solidFill>
                <a:latin typeface="29LT Azer"/>
                <a:ea typeface="29LT Azer"/>
                <a:cs typeface="29LT Azer"/>
                <a:sym typeface="29LT Azer"/>
              </a:rPr>
              <a:t>Controls soil moisture.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383635"/>
                </a:solidFill>
                <a:latin typeface="29LT Azer"/>
                <a:ea typeface="29LT Azer"/>
                <a:cs typeface="29LT Azer"/>
                <a:sym typeface="29LT Azer"/>
              </a:rPr>
              <a:t>Grow Lights:</a:t>
            </a:r>
            <a:r>
              <a:rPr lang="en-US" sz="2600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 </a:t>
            </a:r>
            <a:r>
              <a:rPr lang="en-US" sz="2600">
                <a:solidFill>
                  <a:srgbClr val="68864A"/>
                </a:solidFill>
                <a:latin typeface="29LT Azer"/>
                <a:ea typeface="29LT Azer"/>
                <a:cs typeface="29LT Azer"/>
                <a:sym typeface="29LT Azer"/>
              </a:rPr>
              <a:t>Regulates light intensity.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357830" y="4596602"/>
            <a:ext cx="2585982" cy="294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 Buzzer 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445710"/>
                </a:solidFill>
                <a:latin typeface="29LT Azer"/>
                <a:ea typeface="29LT Azer"/>
                <a:cs typeface="29LT Azer"/>
                <a:sym typeface="29LT Azer"/>
              </a:rPr>
              <a:t>Red led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68864A"/>
                </a:solidFill>
                <a:latin typeface="29LT Azer"/>
                <a:ea typeface="29LT Azer"/>
                <a:cs typeface="29LT Azer"/>
                <a:sym typeface="29LT Azer"/>
              </a:rPr>
              <a:t>to generate alerts if values go out of the optimal range.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7750554" y="4596602"/>
            <a:ext cx="1871820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44571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LCD 20*4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986703" y="7206346"/>
            <a:ext cx="2899959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68864A"/>
                </a:solidFill>
                <a:latin typeface="29LT Azer"/>
                <a:ea typeface="29LT Azer"/>
                <a:cs typeface="29LT Azer"/>
                <a:sym typeface="29LT Azer"/>
              </a:rPr>
              <a:t>Send notification to the  user on mobile app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DE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4571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788453" y="3471682"/>
            <a:ext cx="771999" cy="77199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4571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88453" y="6031363"/>
            <a:ext cx="771999" cy="7719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4571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88453" y="4751522"/>
            <a:ext cx="771999" cy="77199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4571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88453" y="7311203"/>
            <a:ext cx="771999" cy="77199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4571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204270" y="1980433"/>
            <a:ext cx="8329372" cy="91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4"/>
              </a:lnSpc>
            </a:pPr>
            <a:r>
              <a:rPr lang="en-US" sz="4042">
                <a:solidFill>
                  <a:srgbClr val="445710"/>
                </a:solidFill>
                <a:latin typeface="29LT Azer Bold"/>
                <a:ea typeface="29LT Azer Bold"/>
                <a:cs typeface="29LT Azer Bold"/>
                <a:sym typeface="29LT Azer Bold"/>
              </a:rPr>
              <a:t>Microcontroller Abstraction Layer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01847" y="2171885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DE9E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04270" y="3233926"/>
            <a:ext cx="732274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44571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Hardware Abstraction Layer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01847" y="3451726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EDE9E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04270" y="5798063"/>
            <a:ext cx="732274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44571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Library Layer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1847" y="6011407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EDE9E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04270" y="4515994"/>
            <a:ext cx="732274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44571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Application Layer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01847" y="4731566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EDE9E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04270" y="7080131"/>
            <a:ext cx="732274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44571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Service Layer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1847" y="7291247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EDE9E0"/>
                </a:solidFill>
                <a:latin typeface="29LT Azer Medium"/>
                <a:ea typeface="29LT Azer Medium"/>
                <a:cs typeface="29LT Azer Medium"/>
                <a:sym typeface="29LT Azer Medium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13271" y="4215106"/>
            <a:ext cx="4257587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445710"/>
                </a:solidFill>
                <a:latin typeface="Iran Nastaliq"/>
                <a:ea typeface="Iran Nastaliq"/>
                <a:cs typeface="Iran Nastaliq"/>
                <a:sym typeface="Iran Nastaliq"/>
              </a:rPr>
              <a:t>Project Layers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4" r="0" b="-517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DAGKqLtwIz0</dc:identifier>
  <dcterms:modified xsi:type="dcterms:W3CDTF">2011-08-01T06:04:30Z</dcterms:modified>
  <cp:revision>1</cp:revision>
  <dc:title>Automated Greenhouse Monitoring System</dc:title>
</cp:coreProperties>
</file>